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22"/>
  </p:notesMasterIdLst>
  <p:handoutMasterIdLst>
    <p:handoutMasterId r:id="rId23"/>
  </p:handoutMasterIdLst>
  <p:sldIdLst>
    <p:sldId id="1408" r:id="rId2"/>
    <p:sldId id="1411" r:id="rId3"/>
    <p:sldId id="1318" r:id="rId4"/>
    <p:sldId id="1452" r:id="rId5"/>
    <p:sldId id="1412" r:id="rId6"/>
    <p:sldId id="1453" r:id="rId7"/>
    <p:sldId id="1454" r:id="rId8"/>
    <p:sldId id="1445" r:id="rId9"/>
    <p:sldId id="1455" r:id="rId10"/>
    <p:sldId id="1446" r:id="rId11"/>
    <p:sldId id="1447" r:id="rId12"/>
    <p:sldId id="1451" r:id="rId13"/>
    <p:sldId id="1456" r:id="rId14"/>
    <p:sldId id="1448" r:id="rId15"/>
    <p:sldId id="1457" r:id="rId16"/>
    <p:sldId id="1449" r:id="rId17"/>
    <p:sldId id="1450" r:id="rId18"/>
    <p:sldId id="1441" r:id="rId19"/>
    <p:sldId id="1405" r:id="rId20"/>
    <p:sldId id="1326" r:id="rId2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gnite 2016 Template Light" id="{A073DAE3-B461-442F-A3D3-6642BD875E45}">
          <p14:sldIdLst>
            <p14:sldId id="1408"/>
            <p14:sldId id="1411"/>
            <p14:sldId id="1318"/>
            <p14:sldId id="1452"/>
            <p14:sldId id="1412"/>
            <p14:sldId id="1453"/>
            <p14:sldId id="1454"/>
            <p14:sldId id="1445"/>
            <p14:sldId id="1455"/>
            <p14:sldId id="1446"/>
            <p14:sldId id="1447"/>
            <p14:sldId id="1451"/>
            <p14:sldId id="1456"/>
            <p14:sldId id="1448"/>
            <p14:sldId id="1457"/>
            <p14:sldId id="1449"/>
            <p14:sldId id="1450"/>
            <p14:sldId id="1441"/>
            <p14:sldId id="1405"/>
            <p14:sldId id="132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3B01"/>
    <a:srgbClr val="505050"/>
    <a:srgbClr val="FFB900"/>
    <a:srgbClr val="292929"/>
    <a:srgbClr val="FFFFFF"/>
    <a:srgbClr val="BAD80A"/>
    <a:srgbClr val="A80000"/>
    <a:srgbClr val="5C2D91"/>
    <a:srgbClr val="0078D7"/>
    <a:srgbClr val="107C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7" autoAdjust="0"/>
    <p:restoredTop sz="96540" autoAdjust="0"/>
  </p:normalViewPr>
  <p:slideViewPr>
    <p:cSldViewPr>
      <p:cViewPr varScale="1">
        <p:scale>
          <a:sx n="61" d="100"/>
          <a:sy n="61" d="100"/>
        </p:scale>
        <p:origin x="21" y="36"/>
      </p:cViewPr>
      <p:guideLst/>
    </p:cSldViewPr>
  </p:slideViewPr>
  <p:outlineViewPr>
    <p:cViewPr>
      <p:scale>
        <a:sx n="33" d="100"/>
        <a:sy n="33" d="100"/>
      </p:scale>
      <p:origin x="0" y="-1321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2"/>
    </p:cViewPr>
  </p:sorterViewPr>
  <p:notesViewPr>
    <p:cSldViewPr showGuides="1">
      <p:cViewPr varScale="1">
        <p:scale>
          <a:sx n="73" d="100"/>
          <a:sy n="73" d="100"/>
        </p:scale>
        <p:origin x="3174" y="5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Ignite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10/20/2016 10:48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wmf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4.png>
</file>

<file path=ppt/media/image5.png>
</file>

<file path=ppt/media/image6.jp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Ignite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446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514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11:52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176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7353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3:16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257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7349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342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5538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967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17D118-1690-458F-B4D2-F9DA5D6F5033}" type="datetime8">
              <a:rPr lang="en-US" smtClean="0">
                <a:solidFill>
                  <a:prstClr val="black"/>
                </a:solidFill>
              </a:rPr>
              <a:t>10/20/2016 10:48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861498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10:50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884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5:38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399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621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882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117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10:58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977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5249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571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Walk_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331019803"/>
              </p:ext>
            </p:extLst>
          </p:nvPr>
        </p:nvGraphicFramePr>
        <p:xfrm>
          <a:off x="0" y="0"/>
          <a:ext cx="12435839" cy="5999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1" name="Image" r:id="rId3" imgW="24380640" imgH="15238080" progId="Photoshop.Image.12">
                  <p:embed/>
                </p:oleObj>
              </mc:Choice>
              <mc:Fallback>
                <p:oleObj name="Image" r:id="rId3" imgW="24380640" imgH="15238080" progId="Photoshop.Image.12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435839" cy="59993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85589" y="6233566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241573" y="1913086"/>
            <a:ext cx="8568952" cy="12649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7000" dirty="0">
                <a:solidFill>
                  <a:schemeClr val="bg1"/>
                </a:solidFill>
                <a:latin typeface="+mn-lt"/>
              </a:rPr>
              <a:t>Microsoft Ignite</a:t>
            </a:r>
            <a:r>
              <a:rPr lang="en-NZ" sz="7000" baseline="0" dirty="0">
                <a:solidFill>
                  <a:schemeClr val="bg1"/>
                </a:solidFill>
                <a:latin typeface="+mn-lt"/>
              </a:rPr>
              <a:t> NZ</a:t>
            </a:r>
            <a:endParaRPr lang="en-NZ" sz="7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241573" y="2921198"/>
            <a:ext cx="8208912" cy="14804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dirty="0">
                <a:solidFill>
                  <a:schemeClr val="bg1"/>
                </a:solidFill>
                <a:latin typeface="+mn-lt"/>
              </a:rPr>
              <a:t>25-28</a:t>
            </a: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 October 2016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SKYCITY, Auckland</a:t>
            </a:r>
            <a:endParaRPr lang="en-NZ" sz="4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1410" y="-234182"/>
            <a:ext cx="12405065" cy="220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90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740786856"/>
              </p:ext>
            </p:extLst>
          </p:nvPr>
        </p:nvGraphicFramePr>
        <p:xfrm>
          <a:off x="636" y="0"/>
          <a:ext cx="12435839" cy="6080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8" name="Image" r:id="rId3" imgW="24380640" imgH="15238080" progId="Photoshop.Image.12">
                  <p:embed/>
                </p:oleObj>
              </mc:Choice>
              <mc:Fallback>
                <p:oleObj name="Image" r:id="rId3" imgW="24380640" imgH="1523808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6" y="0"/>
                        <a:ext cx="12435839" cy="60802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57597" y="6285063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87481" y="182554"/>
            <a:ext cx="11672947" cy="2119277"/>
          </a:xfrm>
          <a:noFill/>
        </p:spPr>
        <p:txBody>
          <a:bodyPr lIns="146304" tIns="91440" rIns="146304" bIns="91440" anchor="t" anchorCtr="0"/>
          <a:lstStyle>
            <a:lvl1pPr>
              <a:defRPr sz="60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003" y="3497262"/>
            <a:ext cx="7640499" cy="829612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287481" y="2506609"/>
            <a:ext cx="7382067" cy="888264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1" r:id="rId1"/>
    <p:sldLayoutId id="2147484300" r:id="rId2"/>
    <p:sldLayoutId id="2147484295" r:id="rId3"/>
    <p:sldLayoutId id="2147484240" r:id="rId4"/>
    <p:sldLayoutId id="2147484296" r:id="rId5"/>
    <p:sldLayoutId id="2147484241" r:id="rId6"/>
    <p:sldLayoutId id="2147484297" r:id="rId7"/>
    <p:sldLayoutId id="2147484244" r:id="rId8"/>
    <p:sldLayoutId id="2147484298" r:id="rId9"/>
    <p:sldLayoutId id="2147484245" r:id="rId10"/>
    <p:sldLayoutId id="2147484247" r:id="rId11"/>
    <p:sldLayoutId id="2147484331" r:id="rId12"/>
    <p:sldLayoutId id="2147484249" r:id="rId13"/>
    <p:sldLayoutId id="2147484301" r:id="rId14"/>
    <p:sldLayoutId id="2147484251" r:id="rId15"/>
    <p:sldLayoutId id="2147484252" r:id="rId16"/>
    <p:sldLayoutId id="2147484254" r:id="rId17"/>
    <p:sldLayoutId id="2147484257" r:id="rId18"/>
    <p:sldLayoutId id="2147484258" r:id="rId19"/>
    <p:sldLayoutId id="2147484260" r:id="rId20"/>
    <p:sldLayoutId id="2147484299" r:id="rId21"/>
    <p:sldLayoutId id="2147484263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msignite.nz/my-ignit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533" y="1974535"/>
            <a:ext cx="9143936" cy="1828786"/>
          </a:xfrm>
        </p:spPr>
        <p:txBody>
          <a:bodyPr/>
          <a:lstStyle/>
          <a:p>
            <a:r>
              <a:rPr lang="en-NZ" sz="8000" noProof="0" dirty="0">
                <a:latin typeface="+mn-lt"/>
              </a:rPr>
              <a:t>Microsoft Ignite NZ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9500" y="3083633"/>
            <a:ext cx="8208912" cy="14804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dirty="0">
                <a:solidFill>
                  <a:schemeClr val="bg1"/>
                </a:solidFill>
                <a:latin typeface="+mn-lt"/>
              </a:rPr>
              <a:t>25-28</a:t>
            </a: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 October 2016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SKYCITY, Auckland</a:t>
            </a:r>
            <a:endParaRPr lang="en-NZ" sz="4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5224"/>
            <a:ext cx="12436475" cy="221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45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Azure Batch architecture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NZ" noProof="0" dirty="0"/>
              <a:t>Jobs and tasks – work to be done</a:t>
            </a:r>
          </a:p>
          <a:p>
            <a:r>
              <a:rPr lang="en-NZ" noProof="0" dirty="0"/>
              <a:t>Pools and nodes – where to do that work</a:t>
            </a:r>
          </a:p>
        </p:txBody>
      </p:sp>
    </p:spTree>
    <p:extLst>
      <p:ext uri="{BB962C8B-B14F-4D97-AF65-F5344CB8AC3E}">
        <p14:creationId xmlns:p14="http://schemas.microsoft.com/office/powerpoint/2010/main" val="301791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Azure Batch architecture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NZ" noProof="0" dirty="0"/>
              <a:t>Windows (PaaS and IaaS)</a:t>
            </a:r>
          </a:p>
          <a:p>
            <a:r>
              <a:rPr lang="en-NZ" dirty="0"/>
              <a:t>Linux (IaaS)</a:t>
            </a:r>
          </a:p>
        </p:txBody>
      </p:sp>
    </p:spTree>
    <p:extLst>
      <p:ext uri="{BB962C8B-B14F-4D97-AF65-F5344CB8AC3E}">
        <p14:creationId xmlns:p14="http://schemas.microsoft.com/office/powerpoint/2010/main" val="337645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Azure Batch architecture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NZ" noProof="0" dirty="0"/>
              <a:t>Application deployment using packages</a:t>
            </a:r>
            <a:endParaRPr lang="en-NZ" dirty="0"/>
          </a:p>
          <a:p>
            <a:r>
              <a:rPr lang="en-NZ" dirty="0"/>
              <a:t>Batch Shipyard – deployment via Docker</a:t>
            </a:r>
          </a:p>
        </p:txBody>
      </p:sp>
    </p:spTree>
    <p:extLst>
      <p:ext uri="{BB962C8B-B14F-4D97-AF65-F5344CB8AC3E}">
        <p14:creationId xmlns:p14="http://schemas.microsoft.com/office/powerpoint/2010/main" val="179311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Azure Batch architecture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478423"/>
          </a:xfrm>
        </p:spPr>
        <p:txBody>
          <a:bodyPr/>
          <a:lstStyle/>
          <a:p>
            <a:r>
              <a:rPr lang="en-NZ" dirty="0"/>
              <a:t>Azure portal – admin users, operations</a:t>
            </a:r>
          </a:p>
          <a:p>
            <a:r>
              <a:rPr lang="en-NZ" dirty="0"/>
              <a:t>Command line – admin, power users</a:t>
            </a:r>
          </a:p>
          <a:p>
            <a:pPr lvl="1"/>
            <a:r>
              <a:rPr lang="en-NZ" dirty="0"/>
              <a:t>Azure </a:t>
            </a:r>
            <a:r>
              <a:rPr lang="en-NZ" dirty="0" err="1"/>
              <a:t>XPlat</a:t>
            </a:r>
            <a:r>
              <a:rPr lang="en-NZ" dirty="0"/>
              <a:t> CLI</a:t>
            </a:r>
          </a:p>
          <a:p>
            <a:pPr lvl="1"/>
            <a:r>
              <a:rPr lang="en-NZ" dirty="0"/>
              <a:t>PowerShell</a:t>
            </a:r>
          </a:p>
          <a:p>
            <a:r>
              <a:rPr lang="en-NZ" dirty="0"/>
              <a:t>API / libraries – developers</a:t>
            </a:r>
          </a:p>
          <a:p>
            <a:pPr lvl="1"/>
            <a:r>
              <a:rPr lang="en-NZ" dirty="0"/>
              <a:t>.NET</a:t>
            </a:r>
          </a:p>
          <a:p>
            <a:pPr lvl="1"/>
            <a:r>
              <a:rPr lang="en-NZ" dirty="0"/>
              <a:t>Java</a:t>
            </a:r>
          </a:p>
          <a:p>
            <a:pPr lvl="1"/>
            <a:r>
              <a:rPr lang="en-NZ" dirty="0"/>
              <a:t>Python</a:t>
            </a:r>
          </a:p>
          <a:p>
            <a:pPr lvl="1"/>
            <a:r>
              <a:rPr lang="en-NZ" dirty="0"/>
              <a:t>Node.js</a:t>
            </a:r>
          </a:p>
          <a:p>
            <a:r>
              <a:rPr lang="en-NZ" dirty="0"/>
              <a:t>Custom experiences – end users</a:t>
            </a:r>
          </a:p>
          <a:p>
            <a:pPr lvl="1"/>
            <a:r>
              <a:rPr lang="en-NZ" dirty="0"/>
              <a:t>Web portal</a:t>
            </a:r>
          </a:p>
          <a:p>
            <a:pPr lvl="1"/>
            <a:r>
              <a:rPr lang="en-NZ" dirty="0"/>
              <a:t>Application GUI integration</a:t>
            </a:r>
          </a:p>
        </p:txBody>
      </p:sp>
    </p:spTree>
    <p:extLst>
      <p:ext uri="{BB962C8B-B14F-4D97-AF65-F5344CB8AC3E}">
        <p14:creationId xmlns:p14="http://schemas.microsoft.com/office/powerpoint/2010/main" val="121830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Demo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/>
          <a:lstStyle/>
          <a:p>
            <a:r>
              <a:rPr lang="en-NZ" noProof="0" dirty="0"/>
              <a:t>Batch developer experience</a:t>
            </a:r>
          </a:p>
          <a:p>
            <a:pPr lvl="1"/>
            <a:r>
              <a:rPr lang="en-NZ" dirty="0"/>
              <a:t>I’ll use .NET but other languages are similar</a:t>
            </a:r>
          </a:p>
          <a:p>
            <a:r>
              <a:rPr lang="en-NZ" dirty="0"/>
              <a:t>Batch command line admin experience</a:t>
            </a:r>
          </a:p>
          <a:p>
            <a:pPr lvl="1"/>
            <a:r>
              <a:rPr lang="en-NZ" dirty="0"/>
              <a:t>I’ll use </a:t>
            </a:r>
            <a:r>
              <a:rPr lang="en-NZ" dirty="0" err="1"/>
              <a:t>XPlat</a:t>
            </a:r>
            <a:r>
              <a:rPr lang="en-NZ" dirty="0"/>
              <a:t> CLI but PowerShell is similar</a:t>
            </a:r>
          </a:p>
        </p:txBody>
      </p:sp>
    </p:spTree>
    <p:extLst>
      <p:ext uri="{BB962C8B-B14F-4D97-AF65-F5344CB8AC3E}">
        <p14:creationId xmlns:p14="http://schemas.microsoft.com/office/powerpoint/2010/main" val="307798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Demos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NZ" noProof="0" dirty="0"/>
              <a:t>Parallelising work to finish quicker (BLAST)</a:t>
            </a:r>
          </a:p>
          <a:p>
            <a:r>
              <a:rPr lang="en-NZ" dirty="0"/>
              <a:t>Distributed deep learning (</a:t>
            </a:r>
            <a:r>
              <a:rPr lang="en-NZ" dirty="0" err="1"/>
              <a:t>TensorFlow</a:t>
            </a:r>
            <a:r>
              <a:rPr lang="en-NZ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2911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Challenges and lessons learned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785652"/>
          </a:xfrm>
        </p:spPr>
        <p:txBody>
          <a:bodyPr/>
          <a:lstStyle/>
          <a:p>
            <a:r>
              <a:rPr lang="en-NZ" dirty="0"/>
              <a:t>Data movement</a:t>
            </a:r>
          </a:p>
          <a:p>
            <a:r>
              <a:rPr lang="en-NZ" dirty="0"/>
              <a:t>Inter-node communication</a:t>
            </a:r>
          </a:p>
          <a:p>
            <a:pPr lvl="1"/>
            <a:r>
              <a:rPr lang="en-NZ" dirty="0"/>
              <a:t>Critical for tightly coupled applications (MPI)</a:t>
            </a:r>
          </a:p>
          <a:p>
            <a:r>
              <a:rPr lang="en-NZ" dirty="0"/>
              <a:t>Capacity and spin-up time</a:t>
            </a:r>
          </a:p>
          <a:p>
            <a:r>
              <a:rPr lang="en-NZ" dirty="0"/>
              <a:t>Batch vs. interactive</a:t>
            </a:r>
          </a:p>
          <a:p>
            <a:r>
              <a:rPr lang="en-NZ" dirty="0"/>
              <a:t>Security boundaries</a:t>
            </a:r>
          </a:p>
        </p:txBody>
      </p:sp>
    </p:spTree>
    <p:extLst>
      <p:ext uri="{BB962C8B-B14F-4D97-AF65-F5344CB8AC3E}">
        <p14:creationId xmlns:p14="http://schemas.microsoft.com/office/powerpoint/2010/main" val="72608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Ecosystem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769989"/>
          </a:xfrm>
        </p:spPr>
        <p:txBody>
          <a:bodyPr/>
          <a:lstStyle/>
          <a:p>
            <a:r>
              <a:rPr lang="en-NZ" dirty="0"/>
              <a:t>Azure Data Factory (orchestration)</a:t>
            </a:r>
          </a:p>
          <a:p>
            <a:r>
              <a:rPr lang="en-NZ" dirty="0"/>
              <a:t>Azure Data Lake (big data)</a:t>
            </a:r>
          </a:p>
          <a:p>
            <a:r>
              <a:rPr lang="en-NZ" dirty="0"/>
              <a:t>Azure </a:t>
            </a:r>
            <a:r>
              <a:rPr lang="en-NZ" dirty="0" err="1"/>
              <a:t>IoT</a:t>
            </a:r>
            <a:r>
              <a:rPr lang="en-NZ" dirty="0"/>
              <a:t> (good candidate for parallel processing)</a:t>
            </a:r>
          </a:p>
          <a:p>
            <a:r>
              <a:rPr lang="en-NZ" dirty="0"/>
              <a:t>ExpressRoute (data movement, bridge to </a:t>
            </a:r>
            <a:r>
              <a:rPr lang="en-NZ" dirty="0" err="1"/>
              <a:t>on-premise</a:t>
            </a:r>
            <a:r>
              <a:rPr lang="en-NZ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561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Thanks!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478423"/>
          </a:xfrm>
        </p:spPr>
        <p:txBody>
          <a:bodyPr/>
          <a:lstStyle/>
          <a:p>
            <a:r>
              <a:rPr lang="en-NZ" noProof="0" dirty="0"/>
              <a:t>Compute tasks don’t have to take ages</a:t>
            </a:r>
          </a:p>
          <a:p>
            <a:r>
              <a:rPr lang="en-NZ" dirty="0"/>
              <a:t>Faster turnaround is better for business and people</a:t>
            </a:r>
          </a:p>
          <a:p>
            <a:r>
              <a:rPr lang="en-NZ" noProof="0" dirty="0"/>
              <a:t>Many patterns scale naturally </a:t>
            </a:r>
            <a:r>
              <a:rPr lang="en-NZ" dirty="0"/>
              <a:t>out and/or up</a:t>
            </a:r>
            <a:endParaRPr lang="en-NZ" noProof="0" dirty="0"/>
          </a:p>
          <a:p>
            <a:r>
              <a:rPr lang="en-NZ" dirty="0"/>
              <a:t>More and bigger machines are there for the taking</a:t>
            </a:r>
          </a:p>
          <a:p>
            <a:endParaRPr lang="en-NZ" dirty="0"/>
          </a:p>
          <a:p>
            <a:r>
              <a:rPr lang="en-NZ" noProof="0" dirty="0"/>
              <a:t>itowlson@microsoft.com | ivan@hestia.cc</a:t>
            </a:r>
          </a:p>
          <a:p>
            <a:r>
              <a:rPr lang="en-NZ" dirty="0"/>
              <a:t>hestia.typepad.com/flatlander | @</a:t>
            </a:r>
            <a:r>
              <a:rPr lang="en-NZ" dirty="0" err="1"/>
              <a:t>ppog_penguin</a:t>
            </a:r>
            <a:endParaRPr lang="en-NZ" dirty="0"/>
          </a:p>
          <a:p>
            <a:r>
              <a:rPr lang="en-NZ" noProof="0" dirty="0"/>
              <a:t>github.com/</a:t>
            </a:r>
            <a:r>
              <a:rPr lang="en-NZ" noProof="0" dirty="0" err="1"/>
              <a:t>itowlson</a:t>
            </a:r>
            <a:r>
              <a:rPr lang="en-NZ" noProof="0" dirty="0"/>
              <a:t>/my-other-computer</a:t>
            </a:r>
          </a:p>
        </p:txBody>
      </p:sp>
    </p:spTree>
    <p:extLst>
      <p:ext uri="{BB962C8B-B14F-4D97-AF65-F5344CB8AC3E}">
        <p14:creationId xmlns:p14="http://schemas.microsoft.com/office/powerpoint/2010/main" val="245077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/>
          <p:cNvSpPr txBox="1">
            <a:spLocks/>
          </p:cNvSpPr>
          <p:nvPr/>
        </p:nvSpPr>
        <p:spPr>
          <a:xfrm>
            <a:off x="5186156" y="4001318"/>
            <a:ext cx="6858000" cy="151426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4000" kern="1200" spc="0" baseline="0"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582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163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745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834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170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503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838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742">
              <a:spcBef>
                <a:spcPct val="0"/>
              </a:spcBef>
            </a:pPr>
            <a:r>
              <a:rPr lang="en-US" sz="24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From your PC or Tablet visit My Ignite at </a:t>
            </a:r>
            <a:r>
              <a:rPr lang="en-US" sz="24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  <a:hlinkClick r:id="rId3"/>
              </a:rPr>
              <a:t>http://msignite.nz/my-ignite</a:t>
            </a:r>
            <a:r>
              <a:rPr lang="en-US" sz="24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 </a:t>
            </a:r>
          </a:p>
          <a:p>
            <a:pPr defTabSz="932742">
              <a:spcBef>
                <a:spcPct val="0"/>
              </a:spcBef>
            </a:pPr>
            <a:endParaRPr lang="en-US" sz="24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</a:endParaRPr>
          </a:p>
          <a:p>
            <a:pPr defTabSz="932742">
              <a:spcBef>
                <a:spcPct val="0"/>
              </a:spcBef>
            </a:pPr>
            <a:endParaRPr lang="en-US" sz="24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5066109" y="295274"/>
            <a:ext cx="7098094" cy="915989"/>
          </a:xfrm>
          <a:prstGeom prst="rect">
            <a:avLst/>
          </a:prstGeom>
        </p:spPr>
        <p:txBody>
          <a:bodyPr lIns="182880" tIns="146304" rIns="182880" bIns="146304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lnSpc>
                <a:spcPct val="80000"/>
              </a:lnSpc>
            </a:pPr>
            <a:r>
              <a:rPr sz="40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Please evaluate this session for the chance to instantly win great prizes like Surface Pro 4 and the brand new Xbox One S!</a:t>
            </a:r>
          </a:p>
          <a:p>
            <a:pPr>
              <a:lnSpc>
                <a:spcPct val="80000"/>
              </a:lnSpc>
            </a:pPr>
            <a:endParaRPr sz="40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Your feedback is important to us!</a:t>
            </a:r>
            <a:endParaRPr sz="36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02"/>
            <a:ext cx="4925696" cy="699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33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014" y="472926"/>
            <a:ext cx="11672947" cy="2119277"/>
          </a:xfrm>
        </p:spPr>
        <p:txBody>
          <a:bodyPr/>
          <a:lstStyle/>
          <a:p>
            <a:r>
              <a:rPr lang="en-NZ" noProof="0" dirty="0"/>
              <a:t>My Other Computer is an</a:t>
            </a:r>
            <a:br>
              <a:rPr lang="en-NZ" noProof="0" dirty="0"/>
            </a:br>
            <a:r>
              <a:rPr lang="en-NZ" noProof="0" dirty="0"/>
              <a:t>Azure Datacentre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NZ" noProof="0" dirty="0"/>
              <a:t>Ivan Towlson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83008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0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Speed matters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/>
          <a:lstStyle/>
          <a:p>
            <a:r>
              <a:rPr lang="en-NZ" noProof="0" dirty="0"/>
              <a:t>Timely data</a:t>
            </a:r>
          </a:p>
          <a:p>
            <a:r>
              <a:rPr lang="en-NZ" dirty="0"/>
              <a:t>Rapid feedback</a:t>
            </a:r>
          </a:p>
          <a:p>
            <a:r>
              <a:rPr lang="en-NZ" dirty="0"/>
              <a:t>Hard deadlines</a:t>
            </a:r>
            <a:endParaRPr lang="en-NZ" noProof="0" dirty="0"/>
          </a:p>
        </p:txBody>
      </p:sp>
    </p:spTree>
    <p:extLst>
      <p:ext uri="{BB962C8B-B14F-4D97-AF65-F5344CB8AC3E}">
        <p14:creationId xmlns:p14="http://schemas.microsoft.com/office/powerpoint/2010/main" val="369589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What could you do with 100x the scale?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801314"/>
          </a:xfrm>
        </p:spPr>
        <p:txBody>
          <a:bodyPr/>
          <a:lstStyle/>
          <a:p>
            <a:r>
              <a:rPr lang="en-NZ" noProof="0" dirty="0"/>
              <a:t>Do more with </a:t>
            </a:r>
            <a:r>
              <a:rPr lang="en-NZ" noProof="0" dirty="0" err="1"/>
              <a:t>hyperscale</a:t>
            </a:r>
            <a:endParaRPr lang="en-NZ" noProof="0" dirty="0"/>
          </a:p>
          <a:p>
            <a:pPr lvl="1"/>
            <a:r>
              <a:rPr lang="en-NZ" dirty="0"/>
              <a:t>Get faster results</a:t>
            </a:r>
          </a:p>
          <a:p>
            <a:pPr lvl="1"/>
            <a:r>
              <a:rPr lang="en-NZ" noProof="0" dirty="0"/>
              <a:t>Run larger simulations / models</a:t>
            </a:r>
          </a:p>
          <a:p>
            <a:pPr lvl="1"/>
            <a:r>
              <a:rPr lang="en-NZ" dirty="0"/>
              <a:t>Run more projects</a:t>
            </a:r>
          </a:p>
          <a:p>
            <a:pPr lvl="1"/>
            <a:r>
              <a:rPr lang="en-NZ" noProof="0" dirty="0"/>
              <a:t>Explore new insights (‘what if…’)</a:t>
            </a:r>
          </a:p>
          <a:p>
            <a:r>
              <a:rPr lang="en-NZ" dirty="0"/>
              <a:t>Remove limitations</a:t>
            </a:r>
          </a:p>
          <a:p>
            <a:pPr lvl="1"/>
            <a:r>
              <a:rPr lang="en-NZ" noProof="0" dirty="0"/>
              <a:t>Modify more parameters</a:t>
            </a:r>
          </a:p>
          <a:p>
            <a:pPr lvl="1"/>
            <a:r>
              <a:rPr lang="en-NZ" dirty="0"/>
              <a:t>Analyse more complex models</a:t>
            </a:r>
          </a:p>
          <a:p>
            <a:pPr lvl="1"/>
            <a:r>
              <a:rPr lang="en-NZ" noProof="0" dirty="0"/>
              <a:t>Model larger geographic areas</a:t>
            </a:r>
          </a:p>
          <a:p>
            <a:pPr lvl="1"/>
            <a:r>
              <a:rPr lang="en-NZ" dirty="0"/>
              <a:t>Simulate longer periods of time</a:t>
            </a:r>
          </a:p>
          <a:p>
            <a:pPr lvl="1"/>
            <a:r>
              <a:rPr lang="en-NZ" noProof="0" dirty="0"/>
              <a:t>Generate higher fidelity results</a:t>
            </a:r>
          </a:p>
          <a:p>
            <a:pPr lvl="1"/>
            <a:r>
              <a:rPr lang="en-NZ" dirty="0"/>
              <a:t>Run more iterations</a:t>
            </a:r>
            <a:endParaRPr lang="en-NZ" noProof="0" dirty="0"/>
          </a:p>
        </p:txBody>
      </p:sp>
    </p:spTree>
    <p:extLst>
      <p:ext uri="{BB962C8B-B14F-4D97-AF65-F5344CB8AC3E}">
        <p14:creationId xmlns:p14="http://schemas.microsoft.com/office/powerpoint/2010/main" val="1441720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Big Compute solutions at Microsoft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069" y="5199072"/>
            <a:ext cx="1918661" cy="1208337"/>
          </a:xfrm>
          <a:prstGeom prst="rect">
            <a:avLst/>
          </a:prstGeom>
        </p:spPr>
      </p:pic>
      <p:sp>
        <p:nvSpPr>
          <p:cNvPr id="8" name="Left Brace 7"/>
          <p:cNvSpPr/>
          <p:nvPr/>
        </p:nvSpPr>
        <p:spPr>
          <a:xfrm rot="5400000">
            <a:off x="1542048" y="3565411"/>
            <a:ext cx="364901" cy="2900360"/>
          </a:xfrm>
          <a:prstGeom prst="leftBrace">
            <a:avLst>
              <a:gd name="adj1" fmla="val 0"/>
              <a:gd name="adj2" fmla="val 50000"/>
            </a:avLst>
          </a:prstGeom>
          <a:ln w="285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9" name="Rectangle 8"/>
          <p:cNvSpPr/>
          <p:nvPr/>
        </p:nvSpPr>
        <p:spPr bwMode="auto">
          <a:xfrm>
            <a:off x="274318" y="5014364"/>
            <a:ext cx="2901329" cy="1829437"/>
          </a:xfrm>
          <a:prstGeom prst="rect">
            <a:avLst/>
          </a:prstGeom>
          <a:noFill/>
          <a:ln w="381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NZ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6257056" y="1380871"/>
            <a:ext cx="2913414" cy="5464859"/>
            <a:chOff x="6257056" y="1380871"/>
            <a:chExt cx="2913414" cy="5464859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34436" y="5295371"/>
              <a:ext cx="2184708" cy="1059098"/>
            </a:xfrm>
            <a:prstGeom prst="rect">
              <a:avLst/>
            </a:prstGeom>
          </p:spPr>
        </p:pic>
        <p:sp>
          <p:nvSpPr>
            <p:cNvPr id="12" name="Left Brace 11"/>
            <p:cNvSpPr/>
            <p:nvPr/>
          </p:nvSpPr>
          <p:spPr>
            <a:xfrm rot="5400000">
              <a:off x="7524785" y="3560815"/>
              <a:ext cx="364901" cy="2900360"/>
            </a:xfrm>
            <a:prstGeom prst="leftBrace">
              <a:avLst>
                <a:gd name="adj1" fmla="val 0"/>
                <a:gd name="adj2" fmla="val 50000"/>
              </a:avLst>
            </a:prstGeom>
            <a:ln w="285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260430" y="5016293"/>
              <a:ext cx="2901329" cy="1829437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NZ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257056" y="1885197"/>
              <a:ext cx="2913414" cy="3011268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 lIns="182880" tIns="146304" rIns="91440" bIns="146304">
              <a:noAutofit/>
            </a:bodyPr>
            <a:lstStyle/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Deploy a cluster all in the cloud, on demand</a:t>
              </a:r>
            </a:p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Use your current scheduler or HPC Pack</a:t>
              </a:r>
            </a:p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Readily shift existing applications to the cloud</a:t>
              </a:r>
            </a:p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Use templates, scripts, and gallery images to deploy on demand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257056" y="1380871"/>
              <a:ext cx="2910204" cy="50173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wrap="square" lIns="182880" tIns="146304" rIns="91440" bIns="146304" anchor="ctr">
              <a:noAutofit/>
            </a:bodyPr>
            <a:lstStyle/>
            <a:p>
              <a:pPr defTabSz="932503"/>
              <a:r>
                <a:rPr lang="en-US" sz="2000" dirty="0">
                  <a:gradFill>
                    <a:gsLst>
                      <a:gs pos="0">
                        <a:schemeClr val="bg2"/>
                      </a:gs>
                      <a:gs pos="100000">
                        <a:schemeClr val="bg2"/>
                      </a:gs>
                    </a:gsLst>
                    <a:lin ang="5400000" scaled="0"/>
                  </a:gradFill>
                </a:rPr>
                <a:t>HPC IaaS</a:t>
              </a:r>
            </a:p>
          </p:txBody>
        </p:sp>
        <p:sp>
          <p:nvSpPr>
            <p:cNvPr id="16" name="Freeform 5"/>
            <p:cNvSpPr>
              <a:spLocks noEditPoints="1"/>
            </p:cNvSpPr>
            <p:nvPr/>
          </p:nvSpPr>
          <p:spPr bwMode="auto">
            <a:xfrm>
              <a:off x="8861549" y="4577972"/>
              <a:ext cx="276359" cy="279354"/>
            </a:xfrm>
            <a:custGeom>
              <a:avLst/>
              <a:gdLst>
                <a:gd name="T0" fmla="*/ 1033 w 2081"/>
                <a:gd name="T1" fmla="*/ 2094 h 2094"/>
                <a:gd name="T2" fmla="*/ 0 w 2081"/>
                <a:gd name="T3" fmla="*/ 1038 h 2094"/>
                <a:gd name="T4" fmla="*/ 1033 w 2081"/>
                <a:gd name="T5" fmla="*/ 0 h 2094"/>
                <a:gd name="T6" fmla="*/ 2081 w 2081"/>
                <a:gd name="T7" fmla="*/ 1038 h 2094"/>
                <a:gd name="T8" fmla="*/ 1033 w 2081"/>
                <a:gd name="T9" fmla="*/ 2094 h 2094"/>
                <a:gd name="T10" fmla="*/ 1033 w 2081"/>
                <a:gd name="T11" fmla="*/ 125 h 2094"/>
                <a:gd name="T12" fmla="*/ 129 w 2081"/>
                <a:gd name="T13" fmla="*/ 1038 h 2094"/>
                <a:gd name="T14" fmla="*/ 1033 w 2081"/>
                <a:gd name="T15" fmla="*/ 1965 h 2094"/>
                <a:gd name="T16" fmla="*/ 1957 w 2081"/>
                <a:gd name="T17" fmla="*/ 1038 h 2094"/>
                <a:gd name="T18" fmla="*/ 1033 w 2081"/>
                <a:gd name="T19" fmla="*/ 125 h 2094"/>
                <a:gd name="T20" fmla="*/ 907 w 2081"/>
                <a:gd name="T21" fmla="*/ 1444 h 2094"/>
                <a:gd name="T22" fmla="*/ 1171 w 2081"/>
                <a:gd name="T23" fmla="*/ 1444 h 2094"/>
                <a:gd name="T24" fmla="*/ 1606 w 2081"/>
                <a:gd name="T25" fmla="*/ 1037 h 2094"/>
                <a:gd name="T26" fmla="*/ 1171 w 2081"/>
                <a:gd name="T27" fmla="*/ 631 h 2094"/>
                <a:gd name="T28" fmla="*/ 907 w 2081"/>
                <a:gd name="T29" fmla="*/ 631 h 2094"/>
                <a:gd name="T30" fmla="*/ 1228 w 2081"/>
                <a:gd name="T31" fmla="*/ 942 h 2094"/>
                <a:gd name="T32" fmla="*/ 500 w 2081"/>
                <a:gd name="T33" fmla="*/ 942 h 2094"/>
                <a:gd name="T34" fmla="*/ 500 w 2081"/>
                <a:gd name="T35" fmla="*/ 1152 h 2094"/>
                <a:gd name="T36" fmla="*/ 1228 w 2081"/>
                <a:gd name="T37" fmla="*/ 1152 h 2094"/>
                <a:gd name="T38" fmla="*/ 907 w 2081"/>
                <a:gd name="T39" fmla="*/ 1444 h 2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81" h="2094">
                  <a:moveTo>
                    <a:pt x="1033" y="2094"/>
                  </a:moveTo>
                  <a:cubicBezTo>
                    <a:pt x="464" y="2094"/>
                    <a:pt x="0" y="1629"/>
                    <a:pt x="0" y="1038"/>
                  </a:cubicBezTo>
                  <a:cubicBezTo>
                    <a:pt x="0" y="461"/>
                    <a:pt x="464" y="0"/>
                    <a:pt x="1033" y="0"/>
                  </a:cubicBezTo>
                  <a:cubicBezTo>
                    <a:pt x="1622" y="0"/>
                    <a:pt x="2081" y="461"/>
                    <a:pt x="2081" y="1038"/>
                  </a:cubicBezTo>
                  <a:cubicBezTo>
                    <a:pt x="2081" y="1629"/>
                    <a:pt x="1622" y="2094"/>
                    <a:pt x="1033" y="2094"/>
                  </a:cubicBezTo>
                  <a:close/>
                  <a:moveTo>
                    <a:pt x="1033" y="125"/>
                  </a:moveTo>
                  <a:cubicBezTo>
                    <a:pt x="531" y="125"/>
                    <a:pt x="129" y="533"/>
                    <a:pt x="129" y="1038"/>
                  </a:cubicBezTo>
                  <a:cubicBezTo>
                    <a:pt x="129" y="1547"/>
                    <a:pt x="531" y="1965"/>
                    <a:pt x="1033" y="1965"/>
                  </a:cubicBezTo>
                  <a:cubicBezTo>
                    <a:pt x="1535" y="1965"/>
                    <a:pt x="1957" y="1547"/>
                    <a:pt x="1957" y="1038"/>
                  </a:cubicBezTo>
                  <a:cubicBezTo>
                    <a:pt x="1957" y="533"/>
                    <a:pt x="1535" y="125"/>
                    <a:pt x="1033" y="125"/>
                  </a:cubicBezTo>
                  <a:close/>
                  <a:moveTo>
                    <a:pt x="907" y="1444"/>
                  </a:moveTo>
                  <a:cubicBezTo>
                    <a:pt x="1171" y="1444"/>
                    <a:pt x="1171" y="1444"/>
                    <a:pt x="1171" y="1444"/>
                  </a:cubicBezTo>
                  <a:cubicBezTo>
                    <a:pt x="1606" y="1037"/>
                    <a:pt x="1606" y="1037"/>
                    <a:pt x="1606" y="1037"/>
                  </a:cubicBezTo>
                  <a:cubicBezTo>
                    <a:pt x="1171" y="631"/>
                    <a:pt x="1171" y="631"/>
                    <a:pt x="1171" y="631"/>
                  </a:cubicBezTo>
                  <a:cubicBezTo>
                    <a:pt x="907" y="631"/>
                    <a:pt x="907" y="631"/>
                    <a:pt x="907" y="631"/>
                  </a:cubicBezTo>
                  <a:cubicBezTo>
                    <a:pt x="1228" y="942"/>
                    <a:pt x="1228" y="942"/>
                    <a:pt x="1228" y="942"/>
                  </a:cubicBezTo>
                  <a:cubicBezTo>
                    <a:pt x="500" y="942"/>
                    <a:pt x="500" y="942"/>
                    <a:pt x="500" y="942"/>
                  </a:cubicBezTo>
                  <a:cubicBezTo>
                    <a:pt x="500" y="1152"/>
                    <a:pt x="500" y="1152"/>
                    <a:pt x="500" y="1152"/>
                  </a:cubicBezTo>
                  <a:cubicBezTo>
                    <a:pt x="500" y="1152"/>
                    <a:pt x="500" y="1152"/>
                    <a:pt x="1228" y="1152"/>
                  </a:cubicBezTo>
                  <a:cubicBezTo>
                    <a:pt x="907" y="1444"/>
                    <a:pt x="907" y="1444"/>
                    <a:pt x="907" y="14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265689" y="1380871"/>
            <a:ext cx="2913414" cy="5462930"/>
            <a:chOff x="3265689" y="1380871"/>
            <a:chExt cx="2913414" cy="5462930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38964" y="5242431"/>
              <a:ext cx="2775896" cy="1164978"/>
            </a:xfrm>
            <a:prstGeom prst="rect">
              <a:avLst/>
            </a:prstGeom>
          </p:spPr>
        </p:pic>
        <p:sp>
          <p:nvSpPr>
            <p:cNvPr id="20" name="Left Brace 19"/>
            <p:cNvSpPr/>
            <p:nvPr/>
          </p:nvSpPr>
          <p:spPr>
            <a:xfrm rot="5400000">
              <a:off x="4542941" y="3570340"/>
              <a:ext cx="364903" cy="2881311"/>
            </a:xfrm>
            <a:prstGeom prst="leftBrace">
              <a:avLst>
                <a:gd name="adj1" fmla="val 0"/>
                <a:gd name="adj2" fmla="val 50000"/>
              </a:avLst>
            </a:prstGeom>
            <a:ln w="285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3289746" y="5014364"/>
              <a:ext cx="2879797" cy="1829437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NZ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265689" y="1885197"/>
              <a:ext cx="2913414" cy="3011268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 lIns="182880" tIns="146304" rIns="91440" bIns="146304">
              <a:noAutofit/>
            </a:bodyPr>
            <a:lstStyle/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Burst to cloud to handle peaks in demand or special projects</a:t>
              </a:r>
            </a:p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Automate the deployment of Windows and Linux Azure VMs</a:t>
              </a:r>
            </a:p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Use your current HPC scheduler or HPC Pack</a:t>
              </a:r>
            </a:p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Pay only for what you use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265689" y="1380871"/>
              <a:ext cx="2910204" cy="50173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wrap="square" lIns="182880" tIns="146304" rIns="91440" bIns="146304" anchor="ctr">
              <a:noAutofit/>
            </a:bodyPr>
            <a:lstStyle/>
            <a:p>
              <a:pPr defTabSz="932503"/>
              <a:r>
                <a:rPr lang="en-US" sz="2000" dirty="0">
                  <a:gradFill>
                    <a:gsLst>
                      <a:gs pos="0">
                        <a:schemeClr val="bg2"/>
                      </a:gs>
                      <a:gs pos="100000">
                        <a:schemeClr val="bg2"/>
                      </a:gs>
                    </a:gsLst>
                    <a:lin ang="5400000" scaled="0"/>
                  </a:gradFill>
                </a:rPr>
                <a:t>Hybrid HPC Cluster</a:t>
              </a:r>
            </a:p>
          </p:txBody>
        </p:sp>
        <p:sp>
          <p:nvSpPr>
            <p:cNvPr id="24" name="Freeform 5"/>
            <p:cNvSpPr>
              <a:spLocks noEditPoints="1"/>
            </p:cNvSpPr>
            <p:nvPr/>
          </p:nvSpPr>
          <p:spPr bwMode="auto">
            <a:xfrm>
              <a:off x="5876300" y="4577972"/>
              <a:ext cx="276359" cy="279354"/>
            </a:xfrm>
            <a:custGeom>
              <a:avLst/>
              <a:gdLst>
                <a:gd name="T0" fmla="*/ 1033 w 2081"/>
                <a:gd name="T1" fmla="*/ 2094 h 2094"/>
                <a:gd name="T2" fmla="*/ 0 w 2081"/>
                <a:gd name="T3" fmla="*/ 1038 h 2094"/>
                <a:gd name="T4" fmla="*/ 1033 w 2081"/>
                <a:gd name="T5" fmla="*/ 0 h 2094"/>
                <a:gd name="T6" fmla="*/ 2081 w 2081"/>
                <a:gd name="T7" fmla="*/ 1038 h 2094"/>
                <a:gd name="T8" fmla="*/ 1033 w 2081"/>
                <a:gd name="T9" fmla="*/ 2094 h 2094"/>
                <a:gd name="T10" fmla="*/ 1033 w 2081"/>
                <a:gd name="T11" fmla="*/ 125 h 2094"/>
                <a:gd name="T12" fmla="*/ 129 w 2081"/>
                <a:gd name="T13" fmla="*/ 1038 h 2094"/>
                <a:gd name="T14" fmla="*/ 1033 w 2081"/>
                <a:gd name="T15" fmla="*/ 1965 h 2094"/>
                <a:gd name="T16" fmla="*/ 1957 w 2081"/>
                <a:gd name="T17" fmla="*/ 1038 h 2094"/>
                <a:gd name="T18" fmla="*/ 1033 w 2081"/>
                <a:gd name="T19" fmla="*/ 125 h 2094"/>
                <a:gd name="T20" fmla="*/ 907 w 2081"/>
                <a:gd name="T21" fmla="*/ 1444 h 2094"/>
                <a:gd name="T22" fmla="*/ 1171 w 2081"/>
                <a:gd name="T23" fmla="*/ 1444 h 2094"/>
                <a:gd name="T24" fmla="*/ 1606 w 2081"/>
                <a:gd name="T25" fmla="*/ 1037 h 2094"/>
                <a:gd name="T26" fmla="*/ 1171 w 2081"/>
                <a:gd name="T27" fmla="*/ 631 h 2094"/>
                <a:gd name="T28" fmla="*/ 907 w 2081"/>
                <a:gd name="T29" fmla="*/ 631 h 2094"/>
                <a:gd name="T30" fmla="*/ 1228 w 2081"/>
                <a:gd name="T31" fmla="*/ 942 h 2094"/>
                <a:gd name="T32" fmla="*/ 500 w 2081"/>
                <a:gd name="T33" fmla="*/ 942 h 2094"/>
                <a:gd name="T34" fmla="*/ 500 w 2081"/>
                <a:gd name="T35" fmla="*/ 1152 h 2094"/>
                <a:gd name="T36" fmla="*/ 1228 w 2081"/>
                <a:gd name="T37" fmla="*/ 1152 h 2094"/>
                <a:gd name="T38" fmla="*/ 907 w 2081"/>
                <a:gd name="T39" fmla="*/ 1444 h 2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81" h="2094">
                  <a:moveTo>
                    <a:pt x="1033" y="2094"/>
                  </a:moveTo>
                  <a:cubicBezTo>
                    <a:pt x="464" y="2094"/>
                    <a:pt x="0" y="1629"/>
                    <a:pt x="0" y="1038"/>
                  </a:cubicBezTo>
                  <a:cubicBezTo>
                    <a:pt x="0" y="461"/>
                    <a:pt x="464" y="0"/>
                    <a:pt x="1033" y="0"/>
                  </a:cubicBezTo>
                  <a:cubicBezTo>
                    <a:pt x="1622" y="0"/>
                    <a:pt x="2081" y="461"/>
                    <a:pt x="2081" y="1038"/>
                  </a:cubicBezTo>
                  <a:cubicBezTo>
                    <a:pt x="2081" y="1629"/>
                    <a:pt x="1622" y="2094"/>
                    <a:pt x="1033" y="2094"/>
                  </a:cubicBezTo>
                  <a:close/>
                  <a:moveTo>
                    <a:pt x="1033" y="125"/>
                  </a:moveTo>
                  <a:cubicBezTo>
                    <a:pt x="531" y="125"/>
                    <a:pt x="129" y="533"/>
                    <a:pt x="129" y="1038"/>
                  </a:cubicBezTo>
                  <a:cubicBezTo>
                    <a:pt x="129" y="1547"/>
                    <a:pt x="531" y="1965"/>
                    <a:pt x="1033" y="1965"/>
                  </a:cubicBezTo>
                  <a:cubicBezTo>
                    <a:pt x="1535" y="1965"/>
                    <a:pt x="1957" y="1547"/>
                    <a:pt x="1957" y="1038"/>
                  </a:cubicBezTo>
                  <a:cubicBezTo>
                    <a:pt x="1957" y="533"/>
                    <a:pt x="1535" y="125"/>
                    <a:pt x="1033" y="125"/>
                  </a:cubicBezTo>
                  <a:close/>
                  <a:moveTo>
                    <a:pt x="907" y="1444"/>
                  </a:moveTo>
                  <a:cubicBezTo>
                    <a:pt x="1171" y="1444"/>
                    <a:pt x="1171" y="1444"/>
                    <a:pt x="1171" y="1444"/>
                  </a:cubicBezTo>
                  <a:cubicBezTo>
                    <a:pt x="1606" y="1037"/>
                    <a:pt x="1606" y="1037"/>
                    <a:pt x="1606" y="1037"/>
                  </a:cubicBezTo>
                  <a:cubicBezTo>
                    <a:pt x="1171" y="631"/>
                    <a:pt x="1171" y="631"/>
                    <a:pt x="1171" y="631"/>
                  </a:cubicBezTo>
                  <a:cubicBezTo>
                    <a:pt x="907" y="631"/>
                    <a:pt x="907" y="631"/>
                    <a:pt x="907" y="631"/>
                  </a:cubicBezTo>
                  <a:cubicBezTo>
                    <a:pt x="1228" y="942"/>
                    <a:pt x="1228" y="942"/>
                    <a:pt x="1228" y="942"/>
                  </a:cubicBezTo>
                  <a:cubicBezTo>
                    <a:pt x="500" y="942"/>
                    <a:pt x="500" y="942"/>
                    <a:pt x="500" y="942"/>
                  </a:cubicBezTo>
                  <a:cubicBezTo>
                    <a:pt x="500" y="1152"/>
                    <a:pt x="500" y="1152"/>
                    <a:pt x="500" y="1152"/>
                  </a:cubicBezTo>
                  <a:cubicBezTo>
                    <a:pt x="500" y="1152"/>
                    <a:pt x="500" y="1152"/>
                    <a:pt x="1228" y="1152"/>
                  </a:cubicBezTo>
                  <a:cubicBezTo>
                    <a:pt x="907" y="1444"/>
                    <a:pt x="907" y="1444"/>
                    <a:pt x="907" y="144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5" name="Rectangle 24"/>
          <p:cNvSpPr/>
          <p:nvPr/>
        </p:nvSpPr>
        <p:spPr>
          <a:xfrm>
            <a:off x="274321" y="1885197"/>
            <a:ext cx="2913414" cy="3011268"/>
          </a:xfrm>
          <a:prstGeom prst="rect">
            <a:avLst/>
          </a:prstGeom>
          <a:solidFill>
            <a:schemeClr val="accent5"/>
          </a:solidFill>
        </p:spPr>
        <p:txBody>
          <a:bodyPr wrap="square" lIns="182880" tIns="146304" rIns="91440" bIns="146304">
            <a:noAutofit/>
          </a:bodyPr>
          <a:lstStyle/>
          <a:p>
            <a:pPr marL="231775" indent="-231775" defTabSz="932503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Supports Windows and Linux compute nodes</a:t>
            </a:r>
          </a:p>
          <a:p>
            <a:pPr marL="231775" indent="-231775" defTabSz="932503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Advanced job scheduling and resource management</a:t>
            </a:r>
          </a:p>
          <a:p>
            <a:pPr marL="231775" indent="-231775" defTabSz="932503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Proved and scale-tested capabilities </a:t>
            </a:r>
          </a:p>
          <a:p>
            <a:pPr marL="231775" indent="-231775" defTabSz="932503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Free of charge</a:t>
            </a:r>
          </a:p>
          <a:p>
            <a:pPr marL="231775" indent="-231775" defTabSz="932503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Easy to extend to hybrid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74321" y="1380871"/>
            <a:ext cx="2910204" cy="5017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lIns="182880" tIns="146304" rIns="91440" bIns="146304" anchor="ctr">
            <a:noAutofit/>
          </a:bodyPr>
          <a:lstStyle/>
          <a:p>
            <a:pPr defTabSz="932503"/>
            <a:r>
              <a:rPr lang="en-US" sz="2000" dirty="0">
                <a:gradFill>
                  <a:gsLst>
                    <a:gs pos="0">
                      <a:schemeClr val="bg2"/>
                    </a:gs>
                    <a:gs pos="100000">
                      <a:schemeClr val="bg2"/>
                    </a:gs>
                  </a:gsLst>
                  <a:lin ang="5400000" scaled="0"/>
                </a:gradFill>
              </a:rPr>
              <a:t>HPC Pack On-premises</a:t>
            </a:r>
          </a:p>
        </p:txBody>
      </p:sp>
      <p:sp>
        <p:nvSpPr>
          <p:cNvPr id="27" name="Freeform 5"/>
          <p:cNvSpPr>
            <a:spLocks noEditPoints="1"/>
          </p:cNvSpPr>
          <p:nvPr/>
        </p:nvSpPr>
        <p:spPr bwMode="auto">
          <a:xfrm>
            <a:off x="2887042" y="4577972"/>
            <a:ext cx="276359" cy="279354"/>
          </a:xfrm>
          <a:custGeom>
            <a:avLst/>
            <a:gdLst>
              <a:gd name="T0" fmla="*/ 1033 w 2081"/>
              <a:gd name="T1" fmla="*/ 2094 h 2094"/>
              <a:gd name="T2" fmla="*/ 0 w 2081"/>
              <a:gd name="T3" fmla="*/ 1038 h 2094"/>
              <a:gd name="T4" fmla="*/ 1033 w 2081"/>
              <a:gd name="T5" fmla="*/ 0 h 2094"/>
              <a:gd name="T6" fmla="*/ 2081 w 2081"/>
              <a:gd name="T7" fmla="*/ 1038 h 2094"/>
              <a:gd name="T8" fmla="*/ 1033 w 2081"/>
              <a:gd name="T9" fmla="*/ 2094 h 2094"/>
              <a:gd name="T10" fmla="*/ 1033 w 2081"/>
              <a:gd name="T11" fmla="*/ 125 h 2094"/>
              <a:gd name="T12" fmla="*/ 129 w 2081"/>
              <a:gd name="T13" fmla="*/ 1038 h 2094"/>
              <a:gd name="T14" fmla="*/ 1033 w 2081"/>
              <a:gd name="T15" fmla="*/ 1965 h 2094"/>
              <a:gd name="T16" fmla="*/ 1957 w 2081"/>
              <a:gd name="T17" fmla="*/ 1038 h 2094"/>
              <a:gd name="T18" fmla="*/ 1033 w 2081"/>
              <a:gd name="T19" fmla="*/ 125 h 2094"/>
              <a:gd name="T20" fmla="*/ 907 w 2081"/>
              <a:gd name="T21" fmla="*/ 1444 h 2094"/>
              <a:gd name="T22" fmla="*/ 1171 w 2081"/>
              <a:gd name="T23" fmla="*/ 1444 h 2094"/>
              <a:gd name="T24" fmla="*/ 1606 w 2081"/>
              <a:gd name="T25" fmla="*/ 1037 h 2094"/>
              <a:gd name="T26" fmla="*/ 1171 w 2081"/>
              <a:gd name="T27" fmla="*/ 631 h 2094"/>
              <a:gd name="T28" fmla="*/ 907 w 2081"/>
              <a:gd name="T29" fmla="*/ 631 h 2094"/>
              <a:gd name="T30" fmla="*/ 1228 w 2081"/>
              <a:gd name="T31" fmla="*/ 942 h 2094"/>
              <a:gd name="T32" fmla="*/ 500 w 2081"/>
              <a:gd name="T33" fmla="*/ 942 h 2094"/>
              <a:gd name="T34" fmla="*/ 500 w 2081"/>
              <a:gd name="T35" fmla="*/ 1152 h 2094"/>
              <a:gd name="T36" fmla="*/ 1228 w 2081"/>
              <a:gd name="T37" fmla="*/ 1152 h 2094"/>
              <a:gd name="T38" fmla="*/ 907 w 2081"/>
              <a:gd name="T39" fmla="*/ 1444 h 20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081" h="2094">
                <a:moveTo>
                  <a:pt x="1033" y="2094"/>
                </a:moveTo>
                <a:cubicBezTo>
                  <a:pt x="464" y="2094"/>
                  <a:pt x="0" y="1629"/>
                  <a:pt x="0" y="1038"/>
                </a:cubicBezTo>
                <a:cubicBezTo>
                  <a:pt x="0" y="461"/>
                  <a:pt x="464" y="0"/>
                  <a:pt x="1033" y="0"/>
                </a:cubicBezTo>
                <a:cubicBezTo>
                  <a:pt x="1622" y="0"/>
                  <a:pt x="2081" y="461"/>
                  <a:pt x="2081" y="1038"/>
                </a:cubicBezTo>
                <a:cubicBezTo>
                  <a:pt x="2081" y="1629"/>
                  <a:pt x="1622" y="2094"/>
                  <a:pt x="1033" y="2094"/>
                </a:cubicBezTo>
                <a:close/>
                <a:moveTo>
                  <a:pt x="1033" y="125"/>
                </a:moveTo>
                <a:cubicBezTo>
                  <a:pt x="531" y="125"/>
                  <a:pt x="129" y="533"/>
                  <a:pt x="129" y="1038"/>
                </a:cubicBezTo>
                <a:cubicBezTo>
                  <a:pt x="129" y="1547"/>
                  <a:pt x="531" y="1965"/>
                  <a:pt x="1033" y="1965"/>
                </a:cubicBezTo>
                <a:cubicBezTo>
                  <a:pt x="1535" y="1965"/>
                  <a:pt x="1957" y="1547"/>
                  <a:pt x="1957" y="1038"/>
                </a:cubicBezTo>
                <a:cubicBezTo>
                  <a:pt x="1957" y="533"/>
                  <a:pt x="1535" y="125"/>
                  <a:pt x="1033" y="125"/>
                </a:cubicBezTo>
                <a:close/>
                <a:moveTo>
                  <a:pt x="907" y="1444"/>
                </a:moveTo>
                <a:cubicBezTo>
                  <a:pt x="1171" y="1444"/>
                  <a:pt x="1171" y="1444"/>
                  <a:pt x="1171" y="1444"/>
                </a:cubicBezTo>
                <a:cubicBezTo>
                  <a:pt x="1606" y="1037"/>
                  <a:pt x="1606" y="1037"/>
                  <a:pt x="1606" y="1037"/>
                </a:cubicBezTo>
                <a:cubicBezTo>
                  <a:pt x="1171" y="631"/>
                  <a:pt x="1171" y="631"/>
                  <a:pt x="1171" y="631"/>
                </a:cubicBezTo>
                <a:cubicBezTo>
                  <a:pt x="907" y="631"/>
                  <a:pt x="907" y="631"/>
                  <a:pt x="907" y="631"/>
                </a:cubicBezTo>
                <a:cubicBezTo>
                  <a:pt x="1228" y="942"/>
                  <a:pt x="1228" y="942"/>
                  <a:pt x="1228" y="942"/>
                </a:cubicBezTo>
                <a:cubicBezTo>
                  <a:pt x="500" y="942"/>
                  <a:pt x="500" y="942"/>
                  <a:pt x="500" y="942"/>
                </a:cubicBezTo>
                <a:cubicBezTo>
                  <a:pt x="500" y="1152"/>
                  <a:pt x="500" y="1152"/>
                  <a:pt x="500" y="1152"/>
                </a:cubicBezTo>
                <a:cubicBezTo>
                  <a:pt x="500" y="1152"/>
                  <a:pt x="500" y="1152"/>
                  <a:pt x="1228" y="1152"/>
                </a:cubicBezTo>
                <a:cubicBezTo>
                  <a:pt x="907" y="1444"/>
                  <a:pt x="907" y="1444"/>
                  <a:pt x="907" y="144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9248425" y="1380871"/>
            <a:ext cx="2918250" cy="5464166"/>
            <a:chOff x="9248425" y="1380871"/>
            <a:chExt cx="2918250" cy="5464166"/>
          </a:xfrm>
        </p:grpSpPr>
        <p:grpSp>
          <p:nvGrpSpPr>
            <p:cNvPr id="29" name="Group 28"/>
            <p:cNvGrpSpPr/>
            <p:nvPr/>
          </p:nvGrpSpPr>
          <p:grpSpPr>
            <a:xfrm>
              <a:off x="9484703" y="5058756"/>
              <a:ext cx="2527876" cy="1732662"/>
              <a:chOff x="9484703" y="5094267"/>
              <a:chExt cx="2527876" cy="1802803"/>
            </a:xfrm>
          </p:grpSpPr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484703" y="5094267"/>
                <a:ext cx="2485008" cy="1802803"/>
              </a:xfrm>
              <a:prstGeom prst="rect">
                <a:avLst/>
              </a:prstGeom>
            </p:spPr>
          </p:pic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75941" y="5316889"/>
                <a:ext cx="1636638" cy="916227"/>
              </a:xfrm>
              <a:prstGeom prst="rect">
                <a:avLst/>
              </a:prstGeom>
            </p:spPr>
          </p:pic>
        </p:grpSp>
        <p:sp>
          <p:nvSpPr>
            <p:cNvPr id="30" name="Left Brace 29"/>
            <p:cNvSpPr/>
            <p:nvPr/>
          </p:nvSpPr>
          <p:spPr>
            <a:xfrm rot="5400000">
              <a:off x="10525998" y="3560815"/>
              <a:ext cx="364901" cy="2900360"/>
            </a:xfrm>
            <a:prstGeom prst="leftBrace">
              <a:avLst>
                <a:gd name="adj1" fmla="val 0"/>
                <a:gd name="adj2" fmla="val 50000"/>
              </a:avLst>
            </a:prstGeom>
            <a:ln w="285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9265346" y="5015600"/>
              <a:ext cx="2901329" cy="1829437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NZ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9248425" y="1885197"/>
              <a:ext cx="2913414" cy="3011268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 lIns="182880" tIns="146304" rIns="91440" bIns="146304">
              <a:noAutofit/>
            </a:bodyPr>
            <a:lstStyle/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Cloud-born HPC scheduler</a:t>
              </a:r>
            </a:p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Abstracts infrastructure management</a:t>
              </a:r>
            </a:p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Auto-scaling and stopping</a:t>
              </a:r>
            </a:p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Small to extremely large deployments</a:t>
              </a:r>
            </a:p>
            <a:p>
              <a:pPr marL="231775" indent="-231775" defTabSz="932503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Integrate on CLI or client GUI, or on a portal to offer SaaS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9248425" y="1380871"/>
              <a:ext cx="2910204" cy="50173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wrap="square" lIns="182880" tIns="146304" rIns="91440" bIns="146304" anchor="ctr">
              <a:noAutofit/>
            </a:bodyPr>
            <a:lstStyle/>
            <a:p>
              <a:pPr defTabSz="932503"/>
              <a:r>
                <a:rPr lang="en-US" sz="2000" dirty="0">
                  <a:gradFill>
                    <a:gsLst>
                      <a:gs pos="0">
                        <a:schemeClr val="bg2"/>
                      </a:gs>
                      <a:gs pos="100000">
                        <a:schemeClr val="bg2"/>
                      </a:gs>
                    </a:gsLst>
                    <a:lin ang="5400000" scaled="0"/>
                  </a:gradFill>
                </a:rPr>
                <a:t>Azure Batch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7834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Building a solution without Azure Batch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Rectangle 6"/>
          <p:cNvSpPr/>
          <p:nvPr/>
        </p:nvSpPr>
        <p:spPr bwMode="auto">
          <a:xfrm>
            <a:off x="8502758" y="5265885"/>
            <a:ext cx="3657600" cy="1034756"/>
          </a:xfrm>
          <a:prstGeom prst="rect">
            <a:avLst/>
          </a:prstGeom>
          <a:noFill/>
          <a:ln w="19050">
            <a:noFill/>
            <a:headEnd type="none" w="med" len="med"/>
            <a:tailEnd type="oval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Commodity to </a:t>
            </a:r>
            <a:b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high-performance</a:t>
            </a:r>
          </a:p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Small to huge</a:t>
            </a:r>
          </a:p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RDMA network for </a:t>
            </a:r>
            <a:b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tightly coupled tasks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502758" y="3740146"/>
            <a:ext cx="3657600" cy="880735"/>
          </a:xfrm>
          <a:prstGeom prst="rect">
            <a:avLst/>
          </a:prstGeom>
          <a:noFill/>
          <a:ln w="19050">
            <a:noFill/>
            <a:headEnd type="none" w="med" len="med"/>
            <a:tailEnd type="oval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IaaS or PaaS</a:t>
            </a:r>
          </a:p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Standard and </a:t>
            </a:r>
            <a:b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custom images</a:t>
            </a:r>
          </a:p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Windows or Linux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92338" y="4567440"/>
            <a:ext cx="7478461" cy="1625159"/>
          </a:xfrm>
          <a:prstGeom prst="roundRect">
            <a:avLst>
              <a:gd name="adj" fmla="val 0"/>
            </a:avLst>
          </a:prstGeom>
          <a:noFill/>
          <a:ln w="10795" cap="flat" cmpd="sng" algn="ctr">
            <a:solidFill>
              <a:schemeClr val="tx1"/>
            </a:solidFill>
            <a:prstDash val="solid"/>
            <a:round/>
          </a:ln>
          <a:effectLst/>
        </p:spPr>
        <p:txBody>
          <a:bodyPr rtlCol="0" anchor="ctr"/>
          <a:lstStyle/>
          <a:p>
            <a:pPr algn="ctr" defTabSz="914367">
              <a:defRPr/>
            </a:pPr>
            <a:endParaRPr lang="en-US" sz="1765" kern="0" dirty="0">
              <a:solidFill>
                <a:srgbClr val="505050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82500" y="4654090"/>
            <a:ext cx="7298136" cy="1472416"/>
            <a:chOff x="285796" y="4909275"/>
            <a:chExt cx="7298136" cy="1472416"/>
          </a:xfrm>
        </p:grpSpPr>
        <p:sp>
          <p:nvSpPr>
            <p:cNvPr id="11" name="Rounded Rectangle 10"/>
            <p:cNvSpPr/>
            <p:nvPr/>
          </p:nvSpPr>
          <p:spPr>
            <a:xfrm>
              <a:off x="285796" y="4909275"/>
              <a:ext cx="3566160" cy="782725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PaaS</a:t>
              </a:r>
            </a:p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Cloud Services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4013536" y="4909275"/>
              <a:ext cx="3570396" cy="782725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IaaS</a:t>
              </a:r>
            </a:p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Virtual Machines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85796" y="5741611"/>
              <a:ext cx="7298136" cy="640080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Hardware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74638" y="1208433"/>
            <a:ext cx="7315200" cy="3325346"/>
            <a:chOff x="274638" y="1208433"/>
            <a:chExt cx="7315200" cy="3325346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3930073" y="1699139"/>
              <a:ext cx="5346" cy="2834640"/>
            </a:xfrm>
            <a:prstGeom prst="straightConnector1">
              <a:avLst/>
            </a:prstGeom>
            <a:noFill/>
            <a:ln w="41275" cap="rnd" cmpd="sng" algn="ctr">
              <a:solidFill>
                <a:schemeClr val="tx1"/>
              </a:solidFill>
              <a:prstDash val="sysDot"/>
              <a:tailEnd type="none"/>
            </a:ln>
            <a:effectLst/>
          </p:spPr>
        </p:cxnSp>
        <p:sp>
          <p:nvSpPr>
            <p:cNvPr id="16" name="Rounded Rectangle 15"/>
            <p:cNvSpPr/>
            <p:nvPr/>
          </p:nvSpPr>
          <p:spPr>
            <a:xfrm>
              <a:off x="274638" y="1208433"/>
              <a:ext cx="7315200" cy="469903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4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User application or service</a:t>
              </a:r>
            </a:p>
          </p:txBody>
        </p:sp>
      </p:grpSp>
      <p:sp>
        <p:nvSpPr>
          <p:cNvPr id="18" name="Rectangle 17"/>
          <p:cNvSpPr/>
          <p:nvPr/>
        </p:nvSpPr>
        <p:spPr bwMode="auto">
          <a:xfrm>
            <a:off x="285796" y="1740398"/>
            <a:ext cx="3566160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Get and manage VMs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4013536" y="2443158"/>
            <a:ext cx="3570396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Start the tasks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285796" y="3145918"/>
            <a:ext cx="3566160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Move task input and output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4013536" y="3145918"/>
            <a:ext cx="3576301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Queue tasks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4013536" y="1740398"/>
            <a:ext cx="3576301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Install task applications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013536" y="3848678"/>
            <a:ext cx="3576301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Scale up and down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285796" y="3848678"/>
            <a:ext cx="3566160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9144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Task failure? Task frozen?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285796" y="2443158"/>
            <a:ext cx="3566160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Manage and authenticate users</a:t>
            </a:r>
          </a:p>
        </p:txBody>
      </p:sp>
      <p:sp>
        <p:nvSpPr>
          <p:cNvPr id="26" name="Freeform 25"/>
          <p:cNvSpPr/>
          <p:nvPr/>
        </p:nvSpPr>
        <p:spPr bwMode="auto">
          <a:xfrm>
            <a:off x="7797800" y="1212850"/>
            <a:ext cx="0" cy="3291840"/>
          </a:xfrm>
          <a:custGeom>
            <a:avLst/>
            <a:gdLst>
              <a:gd name="connsiteX0" fmla="*/ 0 w 0"/>
              <a:gd name="connsiteY0" fmla="*/ 0 h 3365500"/>
              <a:gd name="connsiteX1" fmla="*/ 0 w 0"/>
              <a:gd name="connsiteY1" fmla="*/ 3365500 h 336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365500">
                <a:moveTo>
                  <a:pt x="0" y="0"/>
                </a:moveTo>
                <a:lnTo>
                  <a:pt x="0" y="336550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 26"/>
          <p:cNvSpPr/>
          <p:nvPr/>
        </p:nvSpPr>
        <p:spPr bwMode="auto">
          <a:xfrm>
            <a:off x="7797800" y="4640948"/>
            <a:ext cx="0" cy="800100"/>
          </a:xfrm>
          <a:custGeom>
            <a:avLst/>
            <a:gdLst>
              <a:gd name="connsiteX0" fmla="*/ 0 w 0"/>
              <a:gd name="connsiteY0" fmla="*/ 0 h 800100"/>
              <a:gd name="connsiteX1" fmla="*/ 0 w 0"/>
              <a:gd name="connsiteY1" fmla="*/ 80010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800100">
                <a:moveTo>
                  <a:pt x="0" y="0"/>
                </a:moveTo>
                <a:lnTo>
                  <a:pt x="0" y="80010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 27"/>
          <p:cNvSpPr/>
          <p:nvPr/>
        </p:nvSpPr>
        <p:spPr bwMode="auto">
          <a:xfrm>
            <a:off x="7797800" y="5552519"/>
            <a:ext cx="0" cy="640080"/>
          </a:xfrm>
          <a:custGeom>
            <a:avLst/>
            <a:gdLst>
              <a:gd name="connsiteX0" fmla="*/ 0 w 0"/>
              <a:gd name="connsiteY0" fmla="*/ 0 h 800100"/>
              <a:gd name="connsiteX1" fmla="*/ 0 w 0"/>
              <a:gd name="connsiteY1" fmla="*/ 80010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800100">
                <a:moveTo>
                  <a:pt x="0" y="0"/>
                </a:moveTo>
                <a:lnTo>
                  <a:pt x="0" y="80010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8502758" y="2279809"/>
            <a:ext cx="3622676" cy="1218795"/>
          </a:xfrm>
          <a:prstGeom prst="rect">
            <a:avLst/>
          </a:prstGeom>
        </p:spPr>
        <p:txBody>
          <a:bodyPr wrap="square" lIns="182880" tIns="146304" rIns="182880" bIns="146304">
            <a:spAutoFit/>
          </a:bodyPr>
          <a:lstStyle/>
          <a:p>
            <a:pPr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Significant amount </a:t>
            </a:r>
            <a:b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of infrastructure, not </a:t>
            </a:r>
            <a:b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related to business</a:t>
            </a:r>
          </a:p>
        </p:txBody>
      </p:sp>
      <p:sp>
        <p:nvSpPr>
          <p:cNvPr id="30" name="Freeform 29"/>
          <p:cNvSpPr/>
          <p:nvPr/>
        </p:nvSpPr>
        <p:spPr bwMode="auto">
          <a:xfrm flipV="1">
            <a:off x="7785100" y="2835911"/>
            <a:ext cx="717658" cy="45719"/>
          </a:xfrm>
          <a:custGeom>
            <a:avLst/>
            <a:gdLst>
              <a:gd name="connsiteX0" fmla="*/ 0 w 546100"/>
              <a:gd name="connsiteY0" fmla="*/ 0 h 0"/>
              <a:gd name="connsiteX1" fmla="*/ 546100 w 5461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6100">
                <a:moveTo>
                  <a:pt x="0" y="0"/>
                </a:moveTo>
                <a:lnTo>
                  <a:pt x="546100" y="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Freeform 30"/>
          <p:cNvSpPr/>
          <p:nvPr/>
        </p:nvSpPr>
        <p:spPr bwMode="auto">
          <a:xfrm>
            <a:off x="7797800" y="4217670"/>
            <a:ext cx="706438" cy="867778"/>
          </a:xfrm>
          <a:custGeom>
            <a:avLst/>
            <a:gdLst>
              <a:gd name="connsiteX0" fmla="*/ 0 w 774700"/>
              <a:gd name="connsiteY0" fmla="*/ 965200 h 965200"/>
              <a:gd name="connsiteX1" fmla="*/ 774700 w 774700"/>
              <a:gd name="connsiteY1" fmla="*/ 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74700" h="965200">
                <a:moveTo>
                  <a:pt x="0" y="965200"/>
                </a:moveTo>
                <a:lnTo>
                  <a:pt x="774700" y="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 31"/>
          <p:cNvSpPr/>
          <p:nvPr/>
        </p:nvSpPr>
        <p:spPr bwMode="auto">
          <a:xfrm>
            <a:off x="7797800" y="5783262"/>
            <a:ext cx="706438" cy="89585"/>
          </a:xfrm>
          <a:custGeom>
            <a:avLst/>
            <a:gdLst>
              <a:gd name="connsiteX0" fmla="*/ 0 w 711200"/>
              <a:gd name="connsiteY0" fmla="*/ 342900 h 342900"/>
              <a:gd name="connsiteX1" fmla="*/ 711200 w 711200"/>
              <a:gd name="connsiteY1" fmla="*/ 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1200" h="342900">
                <a:moveTo>
                  <a:pt x="0" y="342900"/>
                </a:moveTo>
                <a:lnTo>
                  <a:pt x="711200" y="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44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9" grpId="0"/>
      <p:bldP spid="3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Building a solution with Azure Batch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NZ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938090" y="1678127"/>
            <a:ext cx="5346" cy="1371600"/>
          </a:xfrm>
          <a:prstGeom prst="straightConnector1">
            <a:avLst/>
          </a:prstGeom>
          <a:noFill/>
          <a:ln w="41275" cap="rnd" cmpd="sng" algn="ctr">
            <a:solidFill>
              <a:schemeClr val="tx1"/>
            </a:solidFill>
            <a:prstDash val="sysDot"/>
            <a:tailEnd type="none"/>
          </a:ln>
          <a:effectLst/>
        </p:spPr>
      </p:cxnSp>
      <p:sp>
        <p:nvSpPr>
          <p:cNvPr id="8" name="Rounded Rectangle 7"/>
          <p:cNvSpPr/>
          <p:nvPr/>
        </p:nvSpPr>
        <p:spPr>
          <a:xfrm>
            <a:off x="274638" y="1208433"/>
            <a:ext cx="7315200" cy="469903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67">
              <a:defRPr/>
            </a:pPr>
            <a:r>
              <a:rPr lang="en-US" sz="2400" kern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User application or service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92338" y="4567440"/>
            <a:ext cx="7478461" cy="1625159"/>
          </a:xfrm>
          <a:prstGeom prst="roundRect">
            <a:avLst>
              <a:gd name="adj" fmla="val 0"/>
            </a:avLst>
          </a:prstGeom>
          <a:noFill/>
          <a:ln w="10795" cap="flat" cmpd="sng" algn="ctr">
            <a:solidFill>
              <a:schemeClr val="tx1"/>
            </a:solidFill>
            <a:prstDash val="solid"/>
            <a:round/>
          </a:ln>
          <a:effectLst/>
        </p:spPr>
        <p:txBody>
          <a:bodyPr rtlCol="0" anchor="ctr"/>
          <a:lstStyle/>
          <a:p>
            <a:pPr algn="ctr" defTabSz="914367">
              <a:defRPr/>
            </a:pPr>
            <a:endParaRPr lang="en-US" sz="1765" kern="0" dirty="0">
              <a:solidFill>
                <a:srgbClr val="505050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82500" y="4654090"/>
            <a:ext cx="7298136" cy="1472416"/>
            <a:chOff x="285796" y="4909275"/>
            <a:chExt cx="7298136" cy="1472416"/>
          </a:xfrm>
        </p:grpSpPr>
        <p:sp>
          <p:nvSpPr>
            <p:cNvPr id="11" name="Rounded Rectangle 10"/>
            <p:cNvSpPr/>
            <p:nvPr/>
          </p:nvSpPr>
          <p:spPr>
            <a:xfrm>
              <a:off x="285796" y="4909275"/>
              <a:ext cx="3566160" cy="782725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PaaS</a:t>
              </a:r>
            </a:p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Cloud Services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4013536" y="4909275"/>
              <a:ext cx="3570396" cy="782725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IaaS</a:t>
              </a:r>
            </a:p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Virtual Machines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85796" y="5741611"/>
              <a:ext cx="7298136" cy="640080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Hardware</a:t>
              </a:r>
            </a:p>
          </p:txBody>
        </p:sp>
      </p:grpSp>
      <p:sp>
        <p:nvSpPr>
          <p:cNvPr id="14" name="Rounded Rectangle 13"/>
          <p:cNvSpPr/>
          <p:nvPr/>
        </p:nvSpPr>
        <p:spPr>
          <a:xfrm>
            <a:off x="196002" y="2282494"/>
            <a:ext cx="7473764" cy="2079821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9525" cap="flat" cmpd="sng" algn="ctr">
            <a:noFill/>
            <a:prstDash val="solid"/>
            <a:round/>
          </a:ln>
          <a:effectLst/>
        </p:spPr>
        <p:txBody>
          <a:bodyPr lIns="182880" tIns="91440" rIns="182880" bIns="146304" rtlCol="0" anchor="t" anchorCtr="0"/>
          <a:lstStyle/>
          <a:p>
            <a:pPr algn="ctr" defTabSz="914367">
              <a:spcAft>
                <a:spcPts val="294"/>
              </a:spcAft>
              <a:defRPr/>
            </a:pPr>
            <a:r>
              <a:rPr lang="en-US" sz="2800" kern="0" dirty="0">
                <a:solidFill>
                  <a:schemeClr val="bg1"/>
                </a:solidFill>
              </a:rPr>
              <a:t>Azure Batch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66724" y="3646726"/>
            <a:ext cx="7170178" cy="575295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19050" cap="flat" cmpd="sng" algn="ctr">
            <a:solidFill>
              <a:schemeClr val="tx1"/>
            </a:solidFill>
            <a:prstDash val="solid"/>
            <a:round/>
          </a:ln>
          <a:effectLst/>
        </p:spPr>
        <p:txBody>
          <a:bodyPr rtlCol="0" anchor="ctr" anchorCtr="0"/>
          <a:lstStyle/>
          <a:p>
            <a:pPr algn="ctr" defTabSz="914367">
              <a:defRPr/>
            </a:pPr>
            <a:r>
              <a:rPr lang="en-US" sz="2000" kern="0" dirty="0">
                <a:solidFill>
                  <a:schemeClr val="bg1"/>
                </a:solidFill>
              </a:rPr>
              <a:t>VM management and job scheduling</a:t>
            </a:r>
          </a:p>
        </p:txBody>
      </p:sp>
      <p:sp>
        <p:nvSpPr>
          <p:cNvPr id="16" name="Freeform 15"/>
          <p:cNvSpPr/>
          <p:nvPr/>
        </p:nvSpPr>
        <p:spPr bwMode="auto">
          <a:xfrm>
            <a:off x="7768233" y="3156891"/>
            <a:ext cx="0" cy="640080"/>
          </a:xfrm>
          <a:custGeom>
            <a:avLst/>
            <a:gdLst>
              <a:gd name="connsiteX0" fmla="*/ 0 w 0"/>
              <a:gd name="connsiteY0" fmla="*/ 0 h 3365500"/>
              <a:gd name="connsiteX1" fmla="*/ 0 w 0"/>
              <a:gd name="connsiteY1" fmla="*/ 3365500 h 336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365500">
                <a:moveTo>
                  <a:pt x="0" y="0"/>
                </a:moveTo>
                <a:lnTo>
                  <a:pt x="0" y="336550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Freeform 17"/>
          <p:cNvSpPr/>
          <p:nvPr/>
        </p:nvSpPr>
        <p:spPr bwMode="auto">
          <a:xfrm flipV="1">
            <a:off x="7760930" y="3421687"/>
            <a:ext cx="717658" cy="45719"/>
          </a:xfrm>
          <a:custGeom>
            <a:avLst/>
            <a:gdLst>
              <a:gd name="connsiteX0" fmla="*/ 0 w 546100"/>
              <a:gd name="connsiteY0" fmla="*/ 0 h 0"/>
              <a:gd name="connsiteX1" fmla="*/ 546100 w 5461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6100">
                <a:moveTo>
                  <a:pt x="0" y="0"/>
                </a:moveTo>
                <a:lnTo>
                  <a:pt x="546100" y="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66725" y="2926616"/>
            <a:ext cx="7170178" cy="649601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19050" cap="flat" cmpd="sng" algn="ctr">
            <a:solidFill>
              <a:schemeClr val="tx1"/>
            </a:solidFill>
            <a:prstDash val="solid"/>
            <a:round/>
          </a:ln>
          <a:effectLst/>
        </p:spPr>
        <p:txBody>
          <a:bodyPr rtlCol="0" anchor="ctr" anchorCtr="0"/>
          <a:lstStyle/>
          <a:p>
            <a:pPr algn="ctr" defTabSz="914367">
              <a:defRPr/>
            </a:pPr>
            <a:r>
              <a:rPr lang="en-US" kern="0" dirty="0">
                <a:solidFill>
                  <a:schemeClr val="bg1"/>
                </a:solidFill>
              </a:rPr>
              <a:t>App lifecycle, job dependencies, data movement, user management &amp; authorization, quotas &amp; budget, client plugins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504237" y="2225375"/>
            <a:ext cx="3854911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Cloud-enable applications, </a:t>
            </a:r>
            <a:br>
              <a:rPr lang="en-US" sz="24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4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available as SaaS: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Don’t worry about the “plumbing”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Focus on the workload/app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Higher-level capabilities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Minimizes required Azure knowledge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5775736" y="4370331"/>
            <a:ext cx="5346" cy="182880"/>
          </a:xfrm>
          <a:prstGeom prst="straightConnector1">
            <a:avLst/>
          </a:prstGeom>
          <a:noFill/>
          <a:ln w="41275" cap="rnd" cmpd="sng" algn="ctr">
            <a:solidFill>
              <a:schemeClr val="tx1"/>
            </a:solidFill>
            <a:prstDash val="sysDot"/>
            <a:tailEnd type="none"/>
          </a:ln>
          <a:effectLst/>
        </p:spPr>
      </p:cxnSp>
      <p:cxnSp>
        <p:nvCxnSpPr>
          <p:cNvPr id="22" name="Straight Arrow Connector 21"/>
          <p:cNvCxnSpPr/>
          <p:nvPr/>
        </p:nvCxnSpPr>
        <p:spPr>
          <a:xfrm>
            <a:off x="2082038" y="4370331"/>
            <a:ext cx="5346" cy="182880"/>
          </a:xfrm>
          <a:prstGeom prst="straightConnector1">
            <a:avLst/>
          </a:prstGeom>
          <a:noFill/>
          <a:ln w="41275" cap="rnd" cmpd="sng" algn="ctr">
            <a:solidFill>
              <a:schemeClr val="tx1"/>
            </a:solidFill>
            <a:prstDash val="sysDot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219082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8" grpId="0" animBg="1"/>
      <p:bldP spid="19" grpId="0" animBg="1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Patterns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801314"/>
          </a:xfrm>
        </p:spPr>
        <p:txBody>
          <a:bodyPr/>
          <a:lstStyle/>
          <a:p>
            <a:r>
              <a:rPr lang="en-NZ" noProof="0" dirty="0"/>
              <a:t>Parametric sweep</a:t>
            </a:r>
          </a:p>
          <a:p>
            <a:r>
              <a:rPr lang="en-NZ" dirty="0"/>
              <a:t>Monte Carlo</a:t>
            </a:r>
          </a:p>
          <a:p>
            <a:r>
              <a:rPr lang="en-NZ" noProof="0" dirty="0"/>
              <a:t>Divide and conquer</a:t>
            </a:r>
          </a:p>
          <a:p>
            <a:r>
              <a:rPr lang="en-NZ" dirty="0"/>
              <a:t>Map-reduce</a:t>
            </a:r>
          </a:p>
          <a:p>
            <a:r>
              <a:rPr lang="en-NZ" noProof="0" dirty="0"/>
              <a:t>Genetic algorithms</a:t>
            </a:r>
          </a:p>
          <a:p>
            <a:r>
              <a:rPr lang="en-NZ" dirty="0"/>
              <a:t>Search</a:t>
            </a:r>
            <a:endParaRPr lang="en-NZ" noProof="0" dirty="0"/>
          </a:p>
          <a:p>
            <a:r>
              <a:rPr lang="en-NZ" dirty="0"/>
              <a:t>Analytics and reporting</a:t>
            </a:r>
            <a:endParaRPr lang="en-NZ" noProof="0" dirty="0"/>
          </a:p>
        </p:txBody>
      </p:sp>
    </p:spTree>
    <p:extLst>
      <p:ext uri="{BB962C8B-B14F-4D97-AF65-F5344CB8AC3E}">
        <p14:creationId xmlns:p14="http://schemas.microsoft.com/office/powerpoint/2010/main" val="406826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Usage patterns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447098"/>
          </a:xfrm>
        </p:spPr>
        <p:txBody>
          <a:bodyPr/>
          <a:lstStyle/>
          <a:p>
            <a:r>
              <a:rPr lang="en-NZ" noProof="0" dirty="0"/>
              <a:t>Sporadic – on-demand irregular requirements</a:t>
            </a:r>
          </a:p>
          <a:p>
            <a:r>
              <a:rPr lang="en-NZ" noProof="0" dirty="0"/>
              <a:t>Cyclical – scheduled daily, weekly, etc.</a:t>
            </a:r>
          </a:p>
          <a:p>
            <a:r>
              <a:rPr lang="en-NZ" dirty="0"/>
              <a:t>End of period – very large runs quarterly or yearly</a:t>
            </a:r>
          </a:p>
          <a:p>
            <a:r>
              <a:rPr lang="en-NZ" noProof="0" dirty="0"/>
              <a:t>Project – continuing workload for duration of project</a:t>
            </a:r>
          </a:p>
          <a:p>
            <a:r>
              <a:rPr lang="en-NZ" noProof="0" dirty="0"/>
              <a:t>Constant – continuing business need</a:t>
            </a:r>
          </a:p>
        </p:txBody>
      </p:sp>
    </p:spTree>
    <p:extLst>
      <p:ext uri="{BB962C8B-B14F-4D97-AF65-F5344CB8AC3E}">
        <p14:creationId xmlns:p14="http://schemas.microsoft.com/office/powerpoint/2010/main" val="243210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 [Read-Only]" id="{28841E4C-3918-4368-B735-2FEE76A3D5D1}" vid="{2645CAE1-4F94-464F-93A7-E31E48A0E1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Microsoft_Ignite_2016_16x9_Template_draft</Template>
  <TotalTime>0</TotalTime>
  <Words>1185</Words>
  <Application>Microsoft Office PowerPoint</Application>
  <PresentationFormat>Custom</PresentationFormat>
  <Paragraphs>205</Paragraphs>
  <Slides>20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Consolas</vt:lpstr>
      <vt:lpstr>Segoe UI</vt:lpstr>
      <vt:lpstr>Segoe UI Light</vt:lpstr>
      <vt:lpstr>Wingdings</vt:lpstr>
      <vt:lpstr>5-50002_Ignite_Breakout_Template</vt:lpstr>
      <vt:lpstr>Image</vt:lpstr>
      <vt:lpstr>Microsoft Ignite NZ</vt:lpstr>
      <vt:lpstr>My Other Computer is an Azure Datacentre</vt:lpstr>
      <vt:lpstr>Speed matters</vt:lpstr>
      <vt:lpstr>What could you do with 100x the scale?</vt:lpstr>
      <vt:lpstr>Big Compute solutions at Microsoft</vt:lpstr>
      <vt:lpstr>Building a solution without Azure Batch</vt:lpstr>
      <vt:lpstr>Building a solution with Azure Batch</vt:lpstr>
      <vt:lpstr>Patterns</vt:lpstr>
      <vt:lpstr>Usage patterns</vt:lpstr>
      <vt:lpstr>Azure Batch architecture</vt:lpstr>
      <vt:lpstr>Azure Batch architecture</vt:lpstr>
      <vt:lpstr>Azure Batch architecture</vt:lpstr>
      <vt:lpstr>Azure Batch architecture</vt:lpstr>
      <vt:lpstr>Demo</vt:lpstr>
      <vt:lpstr>Demos</vt:lpstr>
      <vt:lpstr>Challenges and lessons learned</vt:lpstr>
      <vt:lpstr>Ecosystem</vt:lpstr>
      <vt:lpstr>Thanks!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2016-07-14T12:34:12Z</dcterms:created>
  <dcterms:modified xsi:type="dcterms:W3CDTF">2016-10-20T04:39:50Z</dcterms:modified>
  <cp:category/>
</cp:coreProperties>
</file>